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6B8F"/>
    <a:srgbClr val="050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30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368A-2F68-4579-9192-435A7A09F9D1}" type="datetimeFigureOut">
              <a:rPr lang="it-IT" smtClean="0"/>
              <a:t>12/04/2023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577D-BEB1-49A6-AD47-A14BF46EF8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49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368A-2F68-4579-9192-435A7A09F9D1}" type="datetimeFigureOut">
              <a:rPr lang="it-IT" smtClean="0"/>
              <a:t>12/04/2023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577D-BEB1-49A6-AD47-A14BF46EF8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584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368A-2F68-4579-9192-435A7A09F9D1}" type="datetimeFigureOut">
              <a:rPr lang="it-IT" smtClean="0"/>
              <a:t>12/04/2023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577D-BEB1-49A6-AD47-A14BF46EF8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79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368A-2F68-4579-9192-435A7A09F9D1}" type="datetimeFigureOut">
              <a:rPr lang="it-IT" smtClean="0"/>
              <a:t>12/04/2023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577D-BEB1-49A6-AD47-A14BF46EF8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80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368A-2F68-4579-9192-435A7A09F9D1}" type="datetimeFigureOut">
              <a:rPr lang="it-IT" smtClean="0"/>
              <a:t>12/04/2023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577D-BEB1-49A6-AD47-A14BF46EF8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858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368A-2F68-4579-9192-435A7A09F9D1}" type="datetimeFigureOut">
              <a:rPr lang="it-IT" smtClean="0"/>
              <a:t>12/04/2023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577D-BEB1-49A6-AD47-A14BF46EF8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88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368A-2F68-4579-9192-435A7A09F9D1}" type="datetimeFigureOut">
              <a:rPr lang="it-IT" smtClean="0"/>
              <a:t>12/04/2023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577D-BEB1-49A6-AD47-A14BF46EF8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95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368A-2F68-4579-9192-435A7A09F9D1}" type="datetimeFigureOut">
              <a:rPr lang="it-IT" smtClean="0"/>
              <a:t>12/04/2023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577D-BEB1-49A6-AD47-A14BF46EF8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16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368A-2F68-4579-9192-435A7A09F9D1}" type="datetimeFigureOut">
              <a:rPr lang="it-IT" smtClean="0"/>
              <a:t>12/04/2023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577D-BEB1-49A6-AD47-A14BF46EF8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35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368A-2F68-4579-9192-435A7A09F9D1}" type="datetimeFigureOut">
              <a:rPr lang="it-IT" smtClean="0"/>
              <a:t>12/04/2023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577D-BEB1-49A6-AD47-A14BF46EF8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268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368A-2F68-4579-9192-435A7A09F9D1}" type="datetimeFigureOut">
              <a:rPr lang="it-IT" smtClean="0"/>
              <a:t>12/04/2023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577D-BEB1-49A6-AD47-A14BF46EF8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1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6368A-2F68-4579-9192-435A7A09F9D1}" type="datetimeFigureOut">
              <a:rPr lang="it-IT" smtClean="0"/>
              <a:t>12/04/2023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6577D-BEB1-49A6-AD47-A14BF46EF8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12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C4CB23B7-D784-4C8E-B036-EF817BF8D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738" y="322376"/>
            <a:ext cx="1679089" cy="1679089"/>
          </a:xfrm>
          <a:prstGeom prst="rect">
            <a:avLst/>
          </a:prstGeom>
        </p:spPr>
      </p:pic>
      <p:grpSp>
        <p:nvGrpSpPr>
          <p:cNvPr id="26" name="Gruppo 25">
            <a:extLst>
              <a:ext uri="{FF2B5EF4-FFF2-40B4-BE49-F238E27FC236}">
                <a16:creationId xmlns:a16="http://schemas.microsoft.com/office/drawing/2014/main" id="{0861D462-0CAB-44C6-8591-2EEF04DA9922}"/>
              </a:ext>
            </a:extLst>
          </p:cNvPr>
          <p:cNvGrpSpPr>
            <a:grpSpLocks noChangeAspect="1"/>
          </p:cNvGrpSpPr>
          <p:nvPr/>
        </p:nvGrpSpPr>
        <p:grpSpPr>
          <a:xfrm>
            <a:off x="71459" y="2173712"/>
            <a:ext cx="2328617" cy="4740835"/>
            <a:chOff x="0" y="3614960"/>
            <a:chExt cx="3199649" cy="6514167"/>
          </a:xfrm>
        </p:grpSpPr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1D317DA3-2626-404E-8257-F48635F82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14960"/>
              <a:ext cx="3199649" cy="3199649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444AB3D9-232C-4C4F-9411-CD5280ACF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11" y="6358039"/>
              <a:ext cx="2449975" cy="3771088"/>
            </a:xfrm>
            <a:prstGeom prst="rect">
              <a:avLst/>
            </a:prstGeom>
          </p:spPr>
        </p:pic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405C8E6A-10F0-4182-8D61-997989C341D5}"/>
              </a:ext>
            </a:extLst>
          </p:cNvPr>
          <p:cNvGrpSpPr>
            <a:grpSpLocks noChangeAspect="1"/>
          </p:cNvGrpSpPr>
          <p:nvPr/>
        </p:nvGrpSpPr>
        <p:grpSpPr>
          <a:xfrm>
            <a:off x="9587465" y="2841688"/>
            <a:ext cx="2488436" cy="2319088"/>
            <a:chOff x="7546798" y="6973689"/>
            <a:chExt cx="4513360" cy="3924769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32958EC7-EB4D-4AC4-8123-F246E600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517" y="6973689"/>
              <a:ext cx="3270641" cy="3924769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236B0A92-C301-43A0-A6A3-E7DBE0736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6798" y="8128000"/>
              <a:ext cx="1838574" cy="1287849"/>
            </a:xfrm>
            <a:prstGeom prst="rect">
              <a:avLst/>
            </a:prstGeom>
          </p:spPr>
        </p:pic>
      </p:grpSp>
      <p:sp>
        <p:nvSpPr>
          <p:cNvPr id="4" name="Titolo 3">
            <a:extLst>
              <a:ext uri="{FF2B5EF4-FFF2-40B4-BE49-F238E27FC236}">
                <a16:creationId xmlns:a16="http://schemas.microsoft.com/office/drawing/2014/main" id="{E915BDC8-8931-47D0-B568-113382CE7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134" y="3871454"/>
            <a:ext cx="11294075" cy="2347377"/>
          </a:xfrm>
        </p:spPr>
        <p:txBody>
          <a:bodyPr>
            <a:normAutofit/>
          </a:bodyPr>
          <a:lstStyle/>
          <a:p>
            <a:r>
              <a:rPr lang="it-IT" sz="4700" b="1" dirty="0">
                <a:latin typeface="Goudy Old Style" panose="02020502050305020303" pitchFamily="18" charset="0"/>
              </a:rPr>
              <a:t>NOVEL FOOD, ENTOMOFAGIA, SOSTENIBILITA </a:t>
            </a:r>
            <a:br>
              <a:rPr lang="it-IT" sz="4700" b="1" dirty="0">
                <a:latin typeface="Goudy Old Style" panose="02020502050305020303" pitchFamily="18" charset="0"/>
              </a:rPr>
            </a:br>
            <a:r>
              <a:rPr lang="it-IT" sz="4700" b="1" dirty="0">
                <a:latin typeface="Goudy Old Style" panose="02020502050305020303" pitchFamily="18" charset="0"/>
              </a:rPr>
              <a:t>E SICUREZZA ALIMENTARE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77307E13-AA31-46B9-9A5A-81297CE3C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424" y="10401558"/>
            <a:ext cx="11772143" cy="5103809"/>
          </a:xfrm>
        </p:spPr>
        <p:txBody>
          <a:bodyPr>
            <a:noAutofit/>
          </a:bodyPr>
          <a:lstStyle/>
          <a:p>
            <a:r>
              <a:rPr lang="it-IT" sz="2600" b="1" dirty="0"/>
              <a:t>Introduce</a:t>
            </a:r>
          </a:p>
          <a:p>
            <a:r>
              <a:rPr lang="it-IT" sz="2600" b="1" i="1" dirty="0"/>
              <a:t>Prof.ssa Roberta Salomone </a:t>
            </a:r>
            <a:r>
              <a:rPr lang="it-IT" sz="2600" dirty="0"/>
              <a:t>- Prorettore ai Servizi agli Studenti e Delegato di Ateneo al RUS dell’Università di Messina </a:t>
            </a:r>
          </a:p>
          <a:p>
            <a:r>
              <a:rPr lang="it-IT" sz="3000" b="1" dirty="0"/>
              <a:t>Relatori</a:t>
            </a:r>
            <a:endParaRPr lang="it-IT" sz="3000" dirty="0"/>
          </a:p>
          <a:p>
            <a:r>
              <a:rPr lang="it-IT" sz="3000" b="1" i="1" dirty="0"/>
              <a:t>Prof.ssa Ivana Bonaccorsi</a:t>
            </a:r>
            <a:r>
              <a:rPr lang="it-IT" sz="3000" dirty="0"/>
              <a:t> - </a:t>
            </a:r>
            <a:r>
              <a:rPr lang="it-IT" sz="2600" dirty="0"/>
              <a:t>Docente di Chimica degli Alimenti - Dipartimento CHIBIOFARAM - Università di Messina</a:t>
            </a:r>
          </a:p>
          <a:p>
            <a:r>
              <a:rPr lang="it-IT" sz="3000" b="1" i="1" dirty="0"/>
              <a:t>Prof. Carlo Giannetto </a:t>
            </a:r>
            <a:r>
              <a:rPr lang="it-IT" sz="3000" dirty="0"/>
              <a:t>- </a:t>
            </a:r>
            <a:r>
              <a:rPr lang="it-IT" sz="2600" dirty="0"/>
              <a:t>Docente di Economia Agraria e Marketing - Dipartimento di Economia - Università di Messina</a:t>
            </a:r>
          </a:p>
          <a:p>
            <a:r>
              <a:rPr lang="it-IT" sz="2600" b="1" dirty="0"/>
              <a:t>Modera</a:t>
            </a:r>
          </a:p>
          <a:p>
            <a:r>
              <a:rPr lang="it-IT" sz="2600" b="1" i="1" dirty="0"/>
              <a:t>Prof. Peter Tranchida </a:t>
            </a:r>
            <a:r>
              <a:rPr lang="it-IT" sz="2600" dirty="0"/>
              <a:t>- Coordinatore del </a:t>
            </a:r>
            <a:r>
              <a:rPr lang="it-IT" sz="2600" dirty="0" err="1"/>
              <a:t>CdS</a:t>
            </a:r>
            <a:r>
              <a:rPr lang="it-IT" sz="2600" dirty="0"/>
              <a:t> in Scienze dell’Alimentazione e Nutrizione Umana  - Università di Messina </a:t>
            </a:r>
          </a:p>
          <a:p>
            <a:endParaRPr lang="it-IT" sz="300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3FF36CC-B49D-46E4-BFE6-F26141AF41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3966" y="322376"/>
            <a:ext cx="1127394" cy="112739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9B2F946-3CFC-4D13-A734-D8CC727B15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50950" y="126609"/>
            <a:ext cx="1560490" cy="1850296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59C4B899-9D29-4F65-881A-6F1E392397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424" y="142553"/>
            <a:ext cx="1882008" cy="1882008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5DA5AF2-086F-4EBC-980F-AB946C0F6C1E}"/>
              </a:ext>
            </a:extLst>
          </p:cNvPr>
          <p:cNvSpPr txBox="1"/>
          <p:nvPr/>
        </p:nvSpPr>
        <p:spPr>
          <a:xfrm>
            <a:off x="2929049" y="2368341"/>
            <a:ext cx="63177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i="1" dirty="0">
                <a:latin typeface="+mj-lt"/>
              </a:rPr>
              <a:t>Sabato 15 aprile 2023 alle ore 10,00 Palazzo D’Amico </a:t>
            </a:r>
            <a:r>
              <a:rPr lang="it-IT" sz="2400" b="1" i="1" dirty="0">
                <a:solidFill>
                  <a:srgbClr val="202124"/>
                </a:solidFill>
                <a:effectLst/>
                <a:latin typeface="+mj-lt"/>
              </a:rPr>
              <a:t>Via Marina Garibaldi, 153 - Milazzo (ME)</a:t>
            </a:r>
            <a:endParaRPr lang="it-IT" sz="2400" b="1" i="1" dirty="0">
              <a:latin typeface="+mj-lt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ECCBE66-10AB-4B72-BA21-7EAB50CFE590}"/>
              </a:ext>
            </a:extLst>
          </p:cNvPr>
          <p:cNvGrpSpPr/>
          <p:nvPr/>
        </p:nvGrpSpPr>
        <p:grpSpPr>
          <a:xfrm>
            <a:off x="2143233" y="4932560"/>
            <a:ext cx="1600577" cy="491154"/>
            <a:chOff x="2156274" y="3401565"/>
            <a:chExt cx="1600577" cy="491154"/>
          </a:xfrm>
        </p:grpSpPr>
        <p:pic>
          <p:nvPicPr>
            <p:cNvPr id="1026" name="Picture 2" descr="Obiettivo 3: Garantire una vita sana e promuovere il benessere di tutti a  tutte le età">
              <a:extLst>
                <a:ext uri="{FF2B5EF4-FFF2-40B4-BE49-F238E27FC236}">
                  <a16:creationId xmlns:a16="http://schemas.microsoft.com/office/drawing/2014/main" id="{E6ECA3C5-6ADB-44C3-8D9F-E3088D514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985" y="3401565"/>
              <a:ext cx="491153" cy="491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Obiettivo 2: Porre fine alla fame, raggiungere la sicurezza alimentare,  migliorare l'alimentazione e promuovere l'agricoltura sostenibile">
              <a:extLst>
                <a:ext uri="{FF2B5EF4-FFF2-40B4-BE49-F238E27FC236}">
                  <a16:creationId xmlns:a16="http://schemas.microsoft.com/office/drawing/2014/main" id="{AFBCBD56-5264-4AC5-A198-67CA73EADE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274" y="3401565"/>
              <a:ext cx="491153" cy="491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Obiettivo 12: Garantire modelli di consumo e produzione sostenibili">
              <a:extLst>
                <a:ext uri="{FF2B5EF4-FFF2-40B4-BE49-F238E27FC236}">
                  <a16:creationId xmlns:a16="http://schemas.microsoft.com/office/drawing/2014/main" id="{684D682E-8B5B-452D-9760-60B25C223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697" y="3401565"/>
              <a:ext cx="491154" cy="491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13E28FE2-6A23-40E6-B914-E82382F3DC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71907" y="325451"/>
            <a:ext cx="3069118" cy="1493085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F3153FC-61AE-4FC1-9316-80C784B0E180}"/>
              </a:ext>
            </a:extLst>
          </p:cNvPr>
          <p:cNvSpPr txBox="1"/>
          <p:nvPr/>
        </p:nvSpPr>
        <p:spPr>
          <a:xfrm>
            <a:off x="10338913" y="1937361"/>
            <a:ext cx="1560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0" i="0" u="none" strike="noStrike" baseline="0" dirty="0">
                <a:latin typeface="Verdana" panose="020B0604030504040204" pitchFamily="34" charset="0"/>
              </a:rPr>
              <a:t>con il Patrocinio del </a:t>
            </a:r>
          </a:p>
          <a:p>
            <a:pPr algn="ctr"/>
            <a:r>
              <a:rPr lang="it-IT" sz="1000" b="0" i="0" u="none" strike="noStrike" baseline="0" dirty="0">
                <a:latin typeface="Verdana" panose="020B0604030504040204" pitchFamily="34" charset="0"/>
              </a:rPr>
              <a:t>Comune di Milazzo</a:t>
            </a:r>
            <a:endParaRPr lang="it-IT" sz="10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DAA06E0-4A51-4DE2-A24D-9026E65AE84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90818" y="418121"/>
            <a:ext cx="1097613" cy="1290123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7C44322-8CC2-4C92-A5BD-79C185929DBD}"/>
              </a:ext>
            </a:extLst>
          </p:cNvPr>
          <p:cNvSpPr txBox="1"/>
          <p:nvPr/>
        </p:nvSpPr>
        <p:spPr>
          <a:xfrm>
            <a:off x="2296558" y="1411825"/>
            <a:ext cx="1679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0" i="0" dirty="0">
                <a:solidFill>
                  <a:srgbClr val="4C6B8F"/>
                </a:solidFill>
                <a:effectLst/>
                <a:latin typeface="arial" panose="020B0604020202020204" pitchFamily="34" charset="0"/>
              </a:rPr>
              <a:t>Soroptimist Club Milazzo</a:t>
            </a:r>
            <a:endParaRPr lang="it-IT" dirty="0">
              <a:solidFill>
                <a:srgbClr val="4C6B8F"/>
              </a:solidFill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6022166-CE49-4892-85FD-8DC635F7AF90}"/>
              </a:ext>
            </a:extLst>
          </p:cNvPr>
          <p:cNvSpPr txBox="1"/>
          <p:nvPr/>
        </p:nvSpPr>
        <p:spPr>
          <a:xfrm>
            <a:off x="5408917" y="1687462"/>
            <a:ext cx="1501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0505CD"/>
                </a:solidFill>
                <a:effectLst/>
                <a:latin typeface="arial" panose="020B0604020202020204" pitchFamily="34" charset="0"/>
              </a:rPr>
              <a:t>Sez. Milazzo</a:t>
            </a:r>
            <a:endParaRPr lang="it-IT" dirty="0">
              <a:solidFill>
                <a:srgbClr val="0505CD"/>
              </a:solidFill>
            </a:endParaRPr>
          </a:p>
        </p:txBody>
      </p:sp>
      <p:sp>
        <p:nvSpPr>
          <p:cNvPr id="31" name="Sottotitolo 4">
            <a:extLst>
              <a:ext uri="{FF2B5EF4-FFF2-40B4-BE49-F238E27FC236}">
                <a16:creationId xmlns:a16="http://schemas.microsoft.com/office/drawing/2014/main" id="{B5AD61EA-14BF-4B17-81F3-73C282B74CB7}"/>
              </a:ext>
            </a:extLst>
          </p:cNvPr>
          <p:cNvSpPr txBox="1">
            <a:spLocks/>
          </p:cNvSpPr>
          <p:nvPr/>
        </p:nvSpPr>
        <p:spPr>
          <a:xfrm>
            <a:off x="591992" y="6081475"/>
            <a:ext cx="11135336" cy="40470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100" b="1" dirty="0"/>
          </a:p>
          <a:p>
            <a:r>
              <a:rPr lang="it-IT" sz="2800" b="1" dirty="0"/>
              <a:t>Saluti Istituzionali </a:t>
            </a:r>
          </a:p>
          <a:p>
            <a:r>
              <a:rPr lang="it-IT" sz="2800" dirty="0"/>
              <a:t>Dott. </a:t>
            </a:r>
            <a:r>
              <a:rPr lang="it-IT" sz="2800" i="1" dirty="0"/>
              <a:t>Giuseppe </a:t>
            </a:r>
            <a:r>
              <a:rPr lang="it-IT" sz="2800" i="1" dirty="0" err="1"/>
              <a:t>Midili</a:t>
            </a:r>
            <a:r>
              <a:rPr lang="it-IT" sz="2800" i="1" dirty="0"/>
              <a:t> </a:t>
            </a:r>
            <a:r>
              <a:rPr lang="it-IT" sz="2800" dirty="0"/>
              <a:t>– Sindaco della Città di Milazzo</a:t>
            </a:r>
          </a:p>
          <a:p>
            <a:r>
              <a:rPr lang="it-IT" sz="2800" dirty="0"/>
              <a:t>Prof.ssa </a:t>
            </a:r>
            <a:r>
              <a:rPr lang="it-IT" sz="2800" i="1" dirty="0"/>
              <a:t>Roberta Salomone </a:t>
            </a:r>
            <a:r>
              <a:rPr lang="it-IT" sz="2800" dirty="0"/>
              <a:t>– Prorettore dell’Università di Messina</a:t>
            </a:r>
          </a:p>
          <a:p>
            <a:r>
              <a:rPr lang="it-IT" sz="2800" dirty="0"/>
              <a:t>Prof.ssa </a:t>
            </a:r>
            <a:r>
              <a:rPr lang="it-IT" sz="2800" i="1" dirty="0"/>
              <a:t>Lucia Scolaro </a:t>
            </a:r>
            <a:r>
              <a:rPr lang="it-IT" sz="2800" dirty="0"/>
              <a:t>– Assessore alla Cultura della Città di Milazzo</a:t>
            </a:r>
          </a:p>
          <a:p>
            <a:r>
              <a:rPr lang="it-IT" sz="2800" dirty="0"/>
              <a:t>Dott. </a:t>
            </a:r>
            <a:r>
              <a:rPr lang="it-IT" sz="2800" i="1" dirty="0"/>
              <a:t>Pietro Miraglia </a:t>
            </a:r>
            <a:r>
              <a:rPr lang="it-IT" sz="2800" dirty="0"/>
              <a:t>– Presidente dell’Ordine dei Biologi Sicilia</a:t>
            </a:r>
          </a:p>
          <a:p>
            <a:r>
              <a:rPr lang="it-IT" sz="2800" dirty="0"/>
              <a:t>Dott.ssa </a:t>
            </a:r>
            <a:r>
              <a:rPr lang="it-IT" sz="2800" i="1" dirty="0"/>
              <a:t>Raffaella Catania </a:t>
            </a:r>
            <a:r>
              <a:rPr lang="it-IT" sz="2800" dirty="0"/>
              <a:t>– Presidente Soroptimist Club di Milazzo</a:t>
            </a:r>
          </a:p>
          <a:p>
            <a:r>
              <a:rPr lang="it-IT" sz="2800" dirty="0"/>
              <a:t>Dott.ssa </a:t>
            </a:r>
            <a:r>
              <a:rPr lang="it-IT" sz="2800" i="1" dirty="0"/>
              <a:t>Maria Morabito </a:t>
            </a:r>
            <a:r>
              <a:rPr lang="it-IT" sz="2800" dirty="0"/>
              <a:t>– Presidente FIDAPA BPW Sez. di Milazzo</a:t>
            </a:r>
          </a:p>
          <a:p>
            <a:r>
              <a:rPr lang="it-IT" sz="2800" dirty="0"/>
              <a:t>Dott.ssa </a:t>
            </a:r>
            <a:r>
              <a:rPr lang="it-IT" sz="2800" i="1" dirty="0"/>
              <a:t>Isabella De Savelli </a:t>
            </a:r>
            <a:r>
              <a:rPr lang="it-IT" sz="2800" dirty="0"/>
              <a:t>– Presidente Kiwanis Città del Capo Milazzo</a:t>
            </a:r>
          </a:p>
        </p:txBody>
      </p:sp>
    </p:spTree>
    <p:extLst>
      <p:ext uri="{BB962C8B-B14F-4D97-AF65-F5344CB8AC3E}">
        <p14:creationId xmlns:p14="http://schemas.microsoft.com/office/powerpoint/2010/main" val="3829217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1493</TotalTime>
  <Words>202</Words>
  <Application>Microsoft Office PowerPoint</Application>
  <PresentationFormat>Personalizzato</PresentationFormat>
  <Paragraphs>22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arial</vt:lpstr>
      <vt:lpstr>arial</vt:lpstr>
      <vt:lpstr>Calibri</vt:lpstr>
      <vt:lpstr>Calibri Light</vt:lpstr>
      <vt:lpstr>Goudy Old Style</vt:lpstr>
      <vt:lpstr>Verdana</vt:lpstr>
      <vt:lpstr>Tema di Office</vt:lpstr>
      <vt:lpstr>NOVEL FOOD, ENTOMOFAGIA, SOSTENIBILITA  E SICUREZZA ALIMENTARE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 FOOD: ENTOMOFAGIA, SOSTENIBILITA E SICUREZZA ALIMENTARE</dc:title>
  <dc:creator>Ivana Lidia Bonaccorsi</dc:creator>
  <cp:lastModifiedBy>Ivana Lidia Bonaccorsi</cp:lastModifiedBy>
  <cp:revision>15</cp:revision>
  <cp:lastPrinted>2023-03-29T13:30:57Z</cp:lastPrinted>
  <dcterms:created xsi:type="dcterms:W3CDTF">2023-03-21T15:40:47Z</dcterms:created>
  <dcterms:modified xsi:type="dcterms:W3CDTF">2023-04-12T13:05:46Z</dcterms:modified>
</cp:coreProperties>
</file>